
<file path=[Content_Types].xml><?xml version="1.0" encoding="utf-8"?>
<Types xmlns="http://schemas.openxmlformats.org/package/2006/content-types">
  <Default ContentType="application/x-fontdata" Extension="fntdata"/>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oboto"/>
      <p:regular r:id="rId13"/>
      <p:bold r:id="rId14"/>
      <p:italic r:id="rId15"/>
      <p:boldItalic r:id="rId16"/>
    </p:embeddedFont>
    <p:embeddedFont>
      <p:font typeface="Merriweather"/>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erriweath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7" Type="http://schemas.openxmlformats.org/officeDocument/2006/relationships/font" Target="fonts/Merriweather-regular.fntdata"/><Relationship Id="rId16" Type="http://schemas.openxmlformats.org/officeDocument/2006/relationships/font" Target="fonts/Roboto-boldItalic.fntdata"/><Relationship Id="rId5" Type="http://schemas.openxmlformats.org/officeDocument/2006/relationships/notesMaster" Target="notesMasters/notesMaster1.xml"/><Relationship Id="rId19" Type="http://schemas.openxmlformats.org/officeDocument/2006/relationships/font" Target="fonts/Merriweather-italic.fntdata"/><Relationship Id="rId6" Type="http://schemas.openxmlformats.org/officeDocument/2006/relationships/slide" Target="slides/slide1.xml"/><Relationship Id="rId18" Type="http://schemas.openxmlformats.org/officeDocument/2006/relationships/font" Target="fonts/Merriweather-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fd6bda551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fd6bda551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6feb51f5c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6feb51f5c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5f355e14005cda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5f355e14005cda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5f355e14005cda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5f355e14005cda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5f355e14005cda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5f355e14005cda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5f355e14005cda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5f355e14005cda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3.jpg"/><Relationship Id="rId5" Type="http://schemas.openxmlformats.org/officeDocument/2006/relationships/image" Target="../media/image6.jpg"/><Relationship Id="rId6"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336775"/>
            <a:ext cx="8520600" cy="20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Performing Arts </a:t>
            </a:r>
            <a:endParaRPr sz="6000"/>
          </a:p>
          <a:p>
            <a:pPr indent="0" lvl="0" marL="0" rtl="0" algn="l">
              <a:spcBef>
                <a:spcPts val="0"/>
              </a:spcBef>
              <a:spcAft>
                <a:spcPts val="0"/>
              </a:spcAft>
              <a:buNone/>
            </a:pPr>
            <a:r>
              <a:rPr lang="en" sz="6000"/>
              <a:t>Advisory Council</a:t>
            </a:r>
            <a:endParaRPr sz="6000"/>
          </a:p>
        </p:txBody>
      </p:sp>
      <p:sp>
        <p:nvSpPr>
          <p:cNvPr id="65" name="Google Shape;65;p13"/>
          <p:cNvSpPr txBox="1"/>
          <p:nvPr>
            <p:ph idx="1" type="subTitle"/>
          </p:nvPr>
        </p:nvSpPr>
        <p:spPr>
          <a:xfrm>
            <a:off x="377150" y="2499285"/>
            <a:ext cx="42426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FY20 Budget Application</a:t>
            </a:r>
            <a:endParaRPr/>
          </a:p>
        </p:txBody>
      </p:sp>
      <p:pic>
        <p:nvPicPr>
          <p:cNvPr id="66" name="Google Shape;66;p13"/>
          <p:cNvPicPr preferRelativeResize="0"/>
          <p:nvPr/>
        </p:nvPicPr>
        <p:blipFill rotWithShape="1">
          <a:blip r:embed="rId3">
            <a:alphaModFix/>
          </a:blip>
          <a:srcRect b="0" l="0" r="0" t="17736"/>
          <a:stretch/>
        </p:blipFill>
        <p:spPr>
          <a:xfrm>
            <a:off x="5272750" y="2911525"/>
            <a:ext cx="3710925" cy="2031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FY20 vs. FY21</a:t>
            </a:r>
            <a:endParaRPr/>
          </a:p>
        </p:txBody>
      </p:sp>
      <p:sp>
        <p:nvSpPr>
          <p:cNvPr id="72" name="Google Shape;72;p14"/>
          <p:cNvSpPr txBox="1"/>
          <p:nvPr>
            <p:ph idx="1" type="body"/>
          </p:nvPr>
        </p:nvSpPr>
        <p:spPr>
          <a:xfrm>
            <a:off x="0" y="1281150"/>
            <a:ext cx="2000100" cy="36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FY1</a:t>
            </a:r>
            <a:r>
              <a:rPr b="1" lang="en" sz="1500"/>
              <a:t>9</a:t>
            </a:r>
            <a:r>
              <a:rPr b="1" lang="en" sz="1500"/>
              <a:t> Request</a:t>
            </a:r>
            <a:endParaRPr b="1" sz="1500"/>
          </a:p>
          <a:p>
            <a:pPr indent="0" lvl="0" marL="0" rtl="0" algn="l">
              <a:spcBef>
                <a:spcPts val="0"/>
              </a:spcBef>
              <a:spcAft>
                <a:spcPts val="0"/>
              </a:spcAft>
              <a:buNone/>
            </a:pPr>
            <a:r>
              <a:rPr lang="en" sz="1500"/>
              <a:t>$82,000</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 sz="1500"/>
              <a:t>FY1</a:t>
            </a:r>
            <a:r>
              <a:rPr b="1" lang="en" sz="1500"/>
              <a:t>9 </a:t>
            </a:r>
            <a:r>
              <a:rPr b="1" lang="en" sz="1500"/>
              <a:t>Allocation</a:t>
            </a:r>
            <a:endParaRPr b="1" sz="1500"/>
          </a:p>
          <a:p>
            <a:pPr indent="0" lvl="0" marL="0" rtl="0" algn="l">
              <a:spcBef>
                <a:spcPts val="0"/>
              </a:spcBef>
              <a:spcAft>
                <a:spcPts val="0"/>
              </a:spcAft>
              <a:buNone/>
            </a:pPr>
            <a:r>
              <a:rPr lang="en" sz="1500"/>
              <a:t>$37,000</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 sz="1500"/>
              <a:t>FY</a:t>
            </a:r>
            <a:r>
              <a:rPr b="1" lang="en" sz="1500"/>
              <a:t>20 </a:t>
            </a:r>
            <a:r>
              <a:rPr b="1" lang="en" sz="1500"/>
              <a:t>Request</a:t>
            </a:r>
            <a:endParaRPr b="1" sz="1500"/>
          </a:p>
          <a:p>
            <a:pPr indent="0" lvl="0" marL="0" rtl="0" algn="l">
              <a:spcBef>
                <a:spcPts val="0"/>
              </a:spcBef>
              <a:spcAft>
                <a:spcPts val="0"/>
              </a:spcAft>
              <a:buNone/>
            </a:pPr>
            <a:r>
              <a:rPr lang="en" sz="1500"/>
              <a:t>$75,000</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 sz="1500"/>
              <a:t>FY</a:t>
            </a:r>
            <a:r>
              <a:rPr b="1" lang="en" sz="1500"/>
              <a:t>20</a:t>
            </a:r>
            <a:r>
              <a:rPr b="1" lang="en" sz="1500"/>
              <a:t> Allocation</a:t>
            </a:r>
            <a:endParaRPr b="1" sz="1500"/>
          </a:p>
          <a:p>
            <a:pPr indent="0" lvl="0" marL="0" rtl="0" algn="l">
              <a:spcBef>
                <a:spcPts val="0"/>
              </a:spcBef>
              <a:spcAft>
                <a:spcPts val="0"/>
              </a:spcAft>
              <a:buNone/>
            </a:pPr>
            <a:r>
              <a:rPr lang="en" sz="1500"/>
              <a:t>$50,000</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 sz="1500"/>
              <a:t>FY2</a:t>
            </a:r>
            <a:r>
              <a:rPr b="1" lang="en" sz="1500"/>
              <a:t>1</a:t>
            </a:r>
            <a:r>
              <a:rPr b="1" lang="en" sz="1500"/>
              <a:t> Request</a:t>
            </a:r>
            <a:endParaRPr b="1" sz="1500"/>
          </a:p>
          <a:p>
            <a:pPr indent="0" lvl="0" marL="0" rtl="0" algn="l">
              <a:spcBef>
                <a:spcPts val="0"/>
              </a:spcBef>
              <a:spcAft>
                <a:spcPts val="0"/>
              </a:spcAft>
              <a:buNone/>
            </a:pPr>
            <a:r>
              <a:rPr lang="en" sz="1500"/>
              <a:t>$85,000</a:t>
            </a:r>
            <a:endParaRPr sz="1500"/>
          </a:p>
        </p:txBody>
      </p:sp>
      <p:sp>
        <p:nvSpPr>
          <p:cNvPr id="73" name="Google Shape;73;p14"/>
          <p:cNvSpPr txBox="1"/>
          <p:nvPr>
            <p:ph idx="2" type="body"/>
          </p:nvPr>
        </p:nvSpPr>
        <p:spPr>
          <a:xfrm>
            <a:off x="2471925" y="1798975"/>
            <a:ext cx="3999900" cy="30885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Georgetown University Dance Company</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Black Movements Dance Theatre</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Ballet Folklorico</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Ritmo y Sabor</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Mask &amp; Bauble Dramatic Society</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Black Theatre Ensemble</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Children’s Theater</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Corpus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Pep Band</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World Percussion Ensemble</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Groove Theory</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Georgetown GraceNotes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Georgetown Superfood</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Georgetown Saxatones</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400"/>
          </a:p>
        </p:txBody>
      </p:sp>
      <p:sp>
        <p:nvSpPr>
          <p:cNvPr id="74" name="Google Shape;74;p14"/>
          <p:cNvSpPr txBox="1"/>
          <p:nvPr>
            <p:ph idx="2" type="body"/>
          </p:nvPr>
        </p:nvSpPr>
        <p:spPr>
          <a:xfrm>
            <a:off x="5350475" y="1798975"/>
            <a:ext cx="3688200" cy="24075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100">
                <a:solidFill>
                  <a:srgbClr val="000000"/>
                </a:solidFill>
                <a:latin typeface="Arial"/>
                <a:ea typeface="Arial"/>
                <a:cs typeface="Arial"/>
                <a:sym typeface="Arial"/>
              </a:rPr>
              <a:t>15. </a:t>
            </a:r>
            <a:r>
              <a:rPr lang="en" sz="1100">
                <a:solidFill>
                  <a:srgbClr val="000000"/>
                </a:solidFill>
                <a:latin typeface="Arial"/>
                <a:ea typeface="Arial"/>
                <a:cs typeface="Arial"/>
                <a:sym typeface="Arial"/>
              </a:rPr>
              <a:t>Nomadic Theatre</a:t>
            </a:r>
            <a:endParaRPr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rPr lang="en" sz="1100">
                <a:solidFill>
                  <a:srgbClr val="000000"/>
                </a:solidFill>
                <a:latin typeface="Arial"/>
                <a:ea typeface="Arial"/>
                <a:cs typeface="Arial"/>
                <a:sym typeface="Arial"/>
              </a:rPr>
              <a:t>16. GU Improv</a:t>
            </a:r>
            <a:endParaRPr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rPr lang="en" sz="1100">
                <a:solidFill>
                  <a:srgbClr val="000000"/>
                </a:solidFill>
                <a:latin typeface="Arial"/>
                <a:ea typeface="Arial"/>
                <a:cs typeface="Arial"/>
                <a:sym typeface="Arial"/>
              </a:rPr>
              <a:t>17. Break Squad</a:t>
            </a:r>
            <a:endParaRPr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rPr lang="en" sz="1100">
                <a:solidFill>
                  <a:srgbClr val="000000"/>
                </a:solidFill>
                <a:latin typeface="Arial"/>
                <a:ea typeface="Arial"/>
                <a:cs typeface="Arial"/>
                <a:sym typeface="Arial"/>
              </a:rPr>
              <a:t>18. Lombardi Ensemble Association for Patients (LEAP)</a:t>
            </a:r>
            <a:endParaRPr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rPr lang="en" sz="1100">
                <a:solidFill>
                  <a:srgbClr val="000000"/>
                </a:solidFill>
                <a:latin typeface="Arial"/>
                <a:ea typeface="Arial"/>
                <a:cs typeface="Arial"/>
                <a:sym typeface="Arial"/>
              </a:rPr>
              <a:t>19. The Capitol G’s</a:t>
            </a:r>
            <a:endParaRPr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rPr lang="en" sz="1100">
                <a:solidFill>
                  <a:srgbClr val="000000"/>
                </a:solidFill>
                <a:latin typeface="Arial"/>
                <a:ea typeface="Arial"/>
                <a:cs typeface="Arial"/>
                <a:sym typeface="Arial"/>
              </a:rPr>
              <a:t>20. Georgetown Phantoms</a:t>
            </a:r>
            <a:endParaRPr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rPr lang="en" sz="1100">
                <a:solidFill>
                  <a:srgbClr val="000000"/>
                </a:solidFill>
                <a:latin typeface="Arial"/>
                <a:ea typeface="Arial"/>
                <a:cs typeface="Arial"/>
                <a:sym typeface="Arial"/>
              </a:rPr>
              <a:t>21. Vibe_ (in the NCD Process)</a:t>
            </a:r>
            <a:endParaRPr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rPr lang="en" sz="1100">
                <a:solidFill>
                  <a:srgbClr val="000000"/>
                </a:solidFill>
                <a:latin typeface="Arial"/>
                <a:ea typeface="Arial"/>
                <a:cs typeface="Arial"/>
                <a:sym typeface="Arial"/>
              </a:rPr>
              <a:t>22. Hoya Blue Diamonds (In the NCD process)</a:t>
            </a:r>
            <a:endParaRPr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rPr lang="en" sz="1100">
                <a:solidFill>
                  <a:srgbClr val="000000"/>
                </a:solidFill>
                <a:latin typeface="Arial"/>
                <a:ea typeface="Arial"/>
                <a:cs typeface="Arial"/>
                <a:sym typeface="Arial"/>
              </a:rPr>
              <a:t>23. Afromovez (In the NCD process)</a:t>
            </a:r>
            <a:endParaRPr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rPr lang="en" sz="1100">
                <a:solidFill>
                  <a:srgbClr val="000000"/>
                </a:solidFill>
                <a:latin typeface="Arial"/>
                <a:ea typeface="Arial"/>
                <a:cs typeface="Arial"/>
                <a:sym typeface="Arial"/>
              </a:rPr>
              <a:t>24. GUzaarish (In the NCD process)</a:t>
            </a:r>
            <a:endParaRPr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rPr lang="en" sz="1100">
                <a:solidFill>
                  <a:srgbClr val="000000"/>
                </a:solidFill>
                <a:latin typeface="Arial"/>
                <a:ea typeface="Arial"/>
                <a:cs typeface="Arial"/>
                <a:sym typeface="Arial"/>
              </a:rPr>
              <a:t>25. Origins (In the NCD Process)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400"/>
          </a:p>
          <a:p>
            <a:pPr indent="0" lvl="0" marL="0" rtl="0" algn="l">
              <a:spcBef>
                <a:spcPts val="0"/>
              </a:spcBef>
              <a:spcAft>
                <a:spcPts val="1600"/>
              </a:spcAft>
              <a:buNone/>
            </a:pPr>
            <a:r>
              <a:t/>
            </a:r>
            <a:endParaRPr b="1" sz="1400"/>
          </a:p>
        </p:txBody>
      </p:sp>
      <p:sp>
        <p:nvSpPr>
          <p:cNvPr id="75" name="Google Shape;75;p14"/>
          <p:cNvSpPr txBox="1"/>
          <p:nvPr>
            <p:ph idx="1" type="body"/>
          </p:nvPr>
        </p:nvSpPr>
        <p:spPr>
          <a:xfrm>
            <a:off x="2572200" y="1286150"/>
            <a:ext cx="6571800" cy="351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t>FY20 Supported 20 Groups→</a:t>
            </a:r>
            <a:r>
              <a:rPr b="1" lang="en" sz="1800"/>
              <a:t> FY21 Supporting 25 Groups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ph type="title"/>
          </p:nvPr>
        </p:nvSpPr>
        <p:spPr>
          <a:xfrm>
            <a:off x="208525" y="2076150"/>
            <a:ext cx="3127500" cy="9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FY21 Request:</a:t>
            </a:r>
            <a:endParaRPr/>
          </a:p>
          <a:p>
            <a:pPr indent="0" lvl="0" marL="0" rtl="0" algn="l">
              <a:spcBef>
                <a:spcPts val="0"/>
              </a:spcBef>
              <a:spcAft>
                <a:spcPts val="0"/>
              </a:spcAft>
              <a:buNone/>
            </a:pPr>
            <a:r>
              <a:rPr lang="en"/>
              <a:t>$85,000</a:t>
            </a:r>
            <a:endParaRPr/>
          </a:p>
        </p:txBody>
      </p:sp>
      <p:sp>
        <p:nvSpPr>
          <p:cNvPr id="81" name="Google Shape;81;p15"/>
          <p:cNvSpPr txBox="1"/>
          <p:nvPr/>
        </p:nvSpPr>
        <p:spPr>
          <a:xfrm>
            <a:off x="4284825" y="85875"/>
            <a:ext cx="4576800" cy="49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Reasoning:</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10% projected increase in group requests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Trends from FY17-FY20 have shown a steady 10% increase in group requests for season programming.</a:t>
            </a:r>
            <a:endParaRPr>
              <a:latin typeface="Roboto"/>
              <a:ea typeface="Roboto"/>
              <a:cs typeface="Roboto"/>
              <a:sym typeface="Roboto"/>
            </a:endParaRPr>
          </a:p>
          <a:p>
            <a:pPr indent="0" lvl="0" marL="9144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Increase in expected ad hoc</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FY20 ad hoc was abnormally low so far with only $7,700 to date.</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Average ad hoc is $31,000 from FY10-20.</a:t>
            </a:r>
            <a:endParaRPr>
              <a:latin typeface="Roboto"/>
              <a:ea typeface="Roboto"/>
              <a:cs typeface="Roboto"/>
              <a:sym typeface="Roboto"/>
            </a:endParaRPr>
          </a:p>
          <a:p>
            <a:pPr indent="0" lvl="0" marL="9144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Expected replacements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Poulton Floor is expected to be redone next year (Average cost of $50,000-100,000).</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Costs of building materials for sets for plays continue to rise.</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year’s budget request supports:</a:t>
            </a:r>
            <a:endParaRPr/>
          </a:p>
        </p:txBody>
      </p:sp>
      <p:sp>
        <p:nvSpPr>
          <p:cNvPr id="87" name="Google Shape;87;p16"/>
          <p:cNvSpPr txBox="1"/>
          <p:nvPr>
            <p:ph idx="1" type="body"/>
          </p:nvPr>
        </p:nvSpPr>
        <p:spPr>
          <a:xfrm>
            <a:off x="311736" y="2330025"/>
            <a:ext cx="3127500" cy="229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Regular Season Programming</a:t>
            </a:r>
            <a:endParaRPr/>
          </a:p>
          <a:p>
            <a:pPr indent="0" lvl="0" marL="0" rtl="0" algn="l">
              <a:spcBef>
                <a:spcPts val="1600"/>
              </a:spcBef>
              <a:spcAft>
                <a:spcPts val="0"/>
              </a:spcAft>
              <a:buNone/>
            </a:pPr>
            <a:r>
              <a:rPr lang="en"/>
              <a:t>Club Operations</a:t>
            </a:r>
            <a:endParaRPr/>
          </a:p>
          <a:p>
            <a:pPr indent="0" lvl="0" marL="0" rtl="0" algn="l">
              <a:spcBef>
                <a:spcPts val="1600"/>
              </a:spcBef>
              <a:spcAft>
                <a:spcPts val="0"/>
              </a:spcAft>
              <a:buNone/>
            </a:pPr>
            <a:r>
              <a:rPr lang="en"/>
              <a:t>Travel Opportunities</a:t>
            </a:r>
            <a:endParaRPr/>
          </a:p>
          <a:p>
            <a:pPr indent="0" lvl="0" marL="0" rtl="0" algn="l">
              <a:spcBef>
                <a:spcPts val="1600"/>
              </a:spcBef>
              <a:spcAft>
                <a:spcPts val="0"/>
              </a:spcAft>
              <a:buNone/>
            </a:pPr>
            <a:r>
              <a:rPr lang="en"/>
              <a:t>Recording Opportunities</a:t>
            </a:r>
            <a:endParaRPr/>
          </a:p>
          <a:p>
            <a:pPr indent="0" lvl="0" marL="0" rtl="0" algn="l">
              <a:spcBef>
                <a:spcPts val="1600"/>
              </a:spcBef>
              <a:spcAft>
                <a:spcPts val="1600"/>
              </a:spcAft>
              <a:buNone/>
            </a:pPr>
            <a:r>
              <a:rPr lang="en"/>
              <a:t>Special Events</a:t>
            </a:r>
            <a:endParaRPr/>
          </a:p>
        </p:txBody>
      </p:sp>
      <p:pic>
        <p:nvPicPr>
          <p:cNvPr id="88" name="Google Shape;88;p16"/>
          <p:cNvPicPr preferRelativeResize="0"/>
          <p:nvPr/>
        </p:nvPicPr>
        <p:blipFill>
          <a:blip r:embed="rId3">
            <a:alphaModFix/>
          </a:blip>
          <a:stretch>
            <a:fillRect/>
          </a:stretch>
        </p:blipFill>
        <p:spPr>
          <a:xfrm rot="-598372">
            <a:off x="4102075" y="301450"/>
            <a:ext cx="2523648" cy="1893701"/>
          </a:xfrm>
          <a:prstGeom prst="rect">
            <a:avLst/>
          </a:prstGeom>
          <a:noFill/>
          <a:ln>
            <a:noFill/>
          </a:ln>
        </p:spPr>
      </p:pic>
      <p:pic>
        <p:nvPicPr>
          <p:cNvPr id="89" name="Google Shape;89;p16"/>
          <p:cNvPicPr preferRelativeResize="0"/>
          <p:nvPr/>
        </p:nvPicPr>
        <p:blipFill>
          <a:blip r:embed="rId4">
            <a:alphaModFix/>
          </a:blip>
          <a:stretch>
            <a:fillRect/>
          </a:stretch>
        </p:blipFill>
        <p:spPr>
          <a:xfrm>
            <a:off x="4039675" y="2453593"/>
            <a:ext cx="1905000" cy="1905000"/>
          </a:xfrm>
          <a:prstGeom prst="rect">
            <a:avLst/>
          </a:prstGeom>
          <a:noFill/>
          <a:ln>
            <a:noFill/>
          </a:ln>
        </p:spPr>
      </p:pic>
      <p:pic>
        <p:nvPicPr>
          <p:cNvPr id="90" name="Google Shape;90;p16"/>
          <p:cNvPicPr preferRelativeResize="0"/>
          <p:nvPr/>
        </p:nvPicPr>
        <p:blipFill>
          <a:blip r:embed="rId5">
            <a:alphaModFix/>
          </a:blip>
          <a:stretch>
            <a:fillRect/>
          </a:stretch>
        </p:blipFill>
        <p:spPr>
          <a:xfrm>
            <a:off x="6878610" y="97225"/>
            <a:ext cx="2039141" cy="2897554"/>
          </a:xfrm>
          <a:prstGeom prst="rect">
            <a:avLst/>
          </a:prstGeom>
          <a:noFill/>
          <a:ln>
            <a:noFill/>
          </a:ln>
        </p:spPr>
      </p:pic>
      <p:pic>
        <p:nvPicPr>
          <p:cNvPr id="91" name="Google Shape;91;p16"/>
          <p:cNvPicPr preferRelativeResize="0"/>
          <p:nvPr/>
        </p:nvPicPr>
        <p:blipFill>
          <a:blip r:embed="rId6">
            <a:alphaModFix/>
          </a:blip>
          <a:stretch>
            <a:fillRect/>
          </a:stretch>
        </p:blipFill>
        <p:spPr>
          <a:xfrm rot="562678">
            <a:off x="6068992" y="3120291"/>
            <a:ext cx="2648592" cy="17431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PAAC Reserve Account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200">
                <a:highlight>
                  <a:srgbClr val="FF0000"/>
                </a:highlight>
              </a:rPr>
              <a:t>FY20: </a:t>
            </a:r>
            <a:r>
              <a:rPr i="1" lang="en" sz="2200">
                <a:highlight>
                  <a:srgbClr val="FF0000"/>
                </a:highlight>
              </a:rPr>
              <a:t>Projected</a:t>
            </a:r>
            <a:r>
              <a:rPr lang="en" sz="2200">
                <a:highlight>
                  <a:srgbClr val="FF0000"/>
                </a:highlight>
              </a:rPr>
              <a:t> Loss of $26,000</a:t>
            </a:r>
            <a:endParaRPr sz="2200">
              <a:highlight>
                <a:srgbClr val="FF0000"/>
              </a:highlight>
            </a:endParaRPr>
          </a:p>
        </p:txBody>
      </p:sp>
      <p:sp>
        <p:nvSpPr>
          <p:cNvPr id="97" name="Google Shape;97;p17"/>
          <p:cNvSpPr txBox="1"/>
          <p:nvPr>
            <p:ph idx="1" type="body"/>
          </p:nvPr>
        </p:nvSpPr>
        <p:spPr>
          <a:xfrm>
            <a:off x="4508500" y="252575"/>
            <a:ext cx="4166400" cy="47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PAAC has the largest reserve account of any group. </a:t>
            </a:r>
            <a:endParaRPr sz="1600"/>
          </a:p>
          <a:p>
            <a:pPr indent="0" lvl="0" marL="0" rtl="0" algn="l">
              <a:spcBef>
                <a:spcPts val="1600"/>
              </a:spcBef>
              <a:spcAft>
                <a:spcPts val="0"/>
              </a:spcAft>
              <a:buNone/>
            </a:pPr>
            <a:r>
              <a:rPr lang="en" sz="1600"/>
              <a:t>This account is older than the student activities fee, and for decades was an interest-bearing account so accrued a high balance over time. (35 years)</a:t>
            </a:r>
            <a:endParaRPr sz="1600"/>
          </a:p>
          <a:p>
            <a:pPr indent="0" lvl="0" marL="0" rtl="0" algn="l">
              <a:spcBef>
                <a:spcPts val="1600"/>
              </a:spcBef>
              <a:spcAft>
                <a:spcPts val="0"/>
              </a:spcAft>
              <a:buNone/>
            </a:pPr>
            <a:r>
              <a:rPr lang="en" sz="1600"/>
              <a:t>PAAC supports groups who could feasibly have a six-figure emergency expense (ex: a broken light board, a dance floor), so the amount of the reserve account correlates to that. </a:t>
            </a:r>
            <a:endParaRPr sz="1600"/>
          </a:p>
          <a:p>
            <a:pPr indent="0" lvl="0" marL="0" rtl="0" algn="l">
              <a:spcBef>
                <a:spcPts val="1600"/>
              </a:spcBef>
              <a:spcAft>
                <a:spcPts val="1600"/>
              </a:spcAft>
              <a:buNone/>
            </a:pPr>
            <a:r>
              <a:rPr lang="en" sz="1600"/>
              <a:t>The past two years, the reserve account amount went down to pay for our yearly programming</a:t>
            </a:r>
            <a:endParaRPr sz="1600"/>
          </a:p>
        </p:txBody>
      </p:sp>
      <p:pic>
        <p:nvPicPr>
          <p:cNvPr id="98" name="Google Shape;98;p17"/>
          <p:cNvPicPr preferRelativeResize="0"/>
          <p:nvPr/>
        </p:nvPicPr>
        <p:blipFill rotWithShape="1">
          <a:blip r:embed="rId3">
            <a:alphaModFix/>
          </a:blip>
          <a:srcRect b="0" l="0" r="0" t="12257"/>
          <a:stretch/>
        </p:blipFill>
        <p:spPr>
          <a:xfrm>
            <a:off x="794400" y="3144775"/>
            <a:ext cx="2741151" cy="1604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PAAC Changes Over FY20</a:t>
            </a:r>
            <a:endParaRPr/>
          </a:p>
        </p:txBody>
      </p:sp>
      <p:sp>
        <p:nvSpPr>
          <p:cNvPr id="104" name="Google Shape;104;p18"/>
          <p:cNvSpPr txBox="1"/>
          <p:nvPr>
            <p:ph idx="1" type="body"/>
          </p:nvPr>
        </p:nvSpPr>
        <p:spPr>
          <a:xfrm>
            <a:off x="311725" y="1418375"/>
            <a:ext cx="4723800" cy="3637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Putting control back in the hands of students:</a:t>
            </a:r>
            <a:endParaRPr sz="1600"/>
          </a:p>
          <a:p>
            <a:pPr indent="-330200" lvl="1" marL="914400" rtl="0" algn="l">
              <a:spcBef>
                <a:spcPts val="0"/>
              </a:spcBef>
              <a:spcAft>
                <a:spcPts val="0"/>
              </a:spcAft>
              <a:buSzPts val="1600"/>
              <a:buChar char="➢"/>
            </a:pPr>
            <a:r>
              <a:rPr lang="en" sz="1600"/>
              <a:t>First Student Chair in the recent past</a:t>
            </a:r>
            <a:endParaRPr sz="1600"/>
          </a:p>
          <a:p>
            <a:pPr indent="-330200" lvl="1" marL="914400" rtl="0" algn="l">
              <a:spcBef>
                <a:spcPts val="0"/>
              </a:spcBef>
              <a:spcAft>
                <a:spcPts val="0"/>
              </a:spcAft>
              <a:buSzPts val="1600"/>
              <a:buChar char="➢"/>
            </a:pPr>
            <a:r>
              <a:rPr lang="en" sz="1600"/>
              <a:t>Every allocation, regardless of amount, is approved directly by student representatives. This is a change from FY19. </a:t>
            </a:r>
            <a:endParaRPr sz="1600"/>
          </a:p>
          <a:p>
            <a:pPr indent="-330200" lvl="0" marL="457200" rtl="0" algn="l">
              <a:spcBef>
                <a:spcPts val="0"/>
              </a:spcBef>
              <a:spcAft>
                <a:spcPts val="0"/>
              </a:spcAft>
              <a:buSzPts val="1600"/>
              <a:buChar char="❖"/>
            </a:pPr>
            <a:r>
              <a:rPr lang="en" sz="1600"/>
              <a:t>Fully revamped budgeting and ad hoc guidelines</a:t>
            </a:r>
            <a:endParaRPr sz="1600"/>
          </a:p>
          <a:p>
            <a:pPr indent="-330200" lvl="0" marL="457200" rtl="0" algn="l">
              <a:spcBef>
                <a:spcPts val="0"/>
              </a:spcBef>
              <a:spcAft>
                <a:spcPts val="0"/>
              </a:spcAft>
              <a:buSzPts val="1600"/>
              <a:buChar char="❖"/>
            </a:pPr>
            <a:r>
              <a:rPr lang="en" sz="1600"/>
              <a:t>Increased transparency:</a:t>
            </a:r>
            <a:endParaRPr sz="1600"/>
          </a:p>
          <a:p>
            <a:pPr indent="-330200" lvl="1" marL="914400" rtl="0" algn="l">
              <a:spcBef>
                <a:spcPts val="0"/>
              </a:spcBef>
              <a:spcAft>
                <a:spcPts val="0"/>
              </a:spcAft>
              <a:buSzPts val="1600"/>
              <a:buChar char="➢"/>
            </a:pPr>
            <a:r>
              <a:rPr lang="en" sz="1600"/>
              <a:t>Student liaisons taking extra steps to share meeting minutes with groups and check in throughout the year. </a:t>
            </a:r>
            <a:endParaRPr sz="1600"/>
          </a:p>
        </p:txBody>
      </p:sp>
      <p:pic>
        <p:nvPicPr>
          <p:cNvPr id="105" name="Google Shape;105;p18"/>
          <p:cNvPicPr preferRelativeResize="0"/>
          <p:nvPr/>
        </p:nvPicPr>
        <p:blipFill>
          <a:blip r:embed="rId3">
            <a:alphaModFix/>
          </a:blip>
          <a:stretch>
            <a:fillRect/>
          </a:stretch>
        </p:blipFill>
        <p:spPr>
          <a:xfrm>
            <a:off x="5089725" y="1724475"/>
            <a:ext cx="3803699" cy="25404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Updated Guidelines</a:t>
            </a:r>
            <a:endParaRPr/>
          </a:p>
        </p:txBody>
      </p:sp>
      <p:sp>
        <p:nvSpPr>
          <p:cNvPr id="111" name="Google Shape;111;p19"/>
          <p:cNvSpPr txBox="1"/>
          <p:nvPr>
            <p:ph idx="1" type="body"/>
          </p:nvPr>
        </p:nvSpPr>
        <p:spPr>
          <a:xfrm>
            <a:off x="4031900" y="211550"/>
            <a:ext cx="4910400" cy="47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Student representatives have worked diligently over FY19 to update funding guidelines for groups.</a:t>
            </a:r>
            <a:endParaRPr sz="1600">
              <a:solidFill>
                <a:schemeClr val="dk2"/>
              </a:solidFill>
            </a:endParaRPr>
          </a:p>
          <a:p>
            <a:pPr indent="0" lvl="0" marL="0" rtl="0" algn="l">
              <a:spcBef>
                <a:spcPts val="1600"/>
              </a:spcBef>
              <a:spcAft>
                <a:spcPts val="0"/>
              </a:spcAft>
              <a:buNone/>
            </a:pPr>
            <a:r>
              <a:rPr lang="en" sz="1600">
                <a:solidFill>
                  <a:schemeClr val="dk2"/>
                </a:solidFill>
              </a:rPr>
              <a:t>Ad Hoc funding guidelines have been updated for common ad hoc requests (travel, events, etc.).</a:t>
            </a:r>
            <a:endParaRPr sz="1600">
              <a:solidFill>
                <a:schemeClr val="dk2"/>
              </a:solidFill>
            </a:endParaRPr>
          </a:p>
          <a:p>
            <a:pPr indent="0" lvl="0" marL="0" rtl="0" algn="l">
              <a:spcBef>
                <a:spcPts val="1600"/>
              </a:spcBef>
              <a:spcAft>
                <a:spcPts val="0"/>
              </a:spcAft>
              <a:buNone/>
            </a:pPr>
            <a:r>
              <a:rPr lang="en" sz="1600">
                <a:solidFill>
                  <a:schemeClr val="dk2"/>
                </a:solidFill>
              </a:rPr>
              <a:t>A general mission statement has been developed based on themes we often look for in group budget applications (does work primarily occur on campus, how will groups enhance the current arts program, etc.).</a:t>
            </a:r>
            <a:endParaRPr sz="1600">
              <a:solidFill>
                <a:schemeClr val="dk2"/>
              </a:solidFill>
            </a:endParaRPr>
          </a:p>
          <a:p>
            <a:pPr indent="0" lvl="0" marL="457200" rtl="0" algn="l">
              <a:spcBef>
                <a:spcPts val="1600"/>
              </a:spcBef>
              <a:spcAft>
                <a:spcPts val="1600"/>
              </a:spcAft>
              <a:buNone/>
            </a:pPr>
            <a:r>
              <a:rPr lang="en" sz="1200">
                <a:solidFill>
                  <a:schemeClr val="dk2"/>
                </a:solidFill>
              </a:rPr>
              <a:t>The Performing Arts Advisory Council exists to support the growth and development of performing arts student organizations at Georgetown University. In particular, we support groups whose main missions centers on performance and we primarily fund activities that occur on campus and add to student life.</a:t>
            </a:r>
            <a:endParaRPr sz="1600">
              <a:solidFill>
                <a:schemeClr val="dk2"/>
              </a:solidFill>
            </a:endParaRPr>
          </a:p>
        </p:txBody>
      </p:sp>
      <p:pic>
        <p:nvPicPr>
          <p:cNvPr id="112" name="Google Shape;112;p19"/>
          <p:cNvPicPr preferRelativeResize="0"/>
          <p:nvPr/>
        </p:nvPicPr>
        <p:blipFill rotWithShape="1">
          <a:blip r:embed="rId3">
            <a:alphaModFix/>
          </a:blip>
          <a:srcRect b="0" l="23438" r="3998" t="0"/>
          <a:stretch/>
        </p:blipFill>
        <p:spPr>
          <a:xfrm>
            <a:off x="468013" y="1822300"/>
            <a:ext cx="2814925" cy="2585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